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81" r:id="rId4"/>
    <p:sldId id="278" r:id="rId5"/>
    <p:sldId id="282" r:id="rId6"/>
    <p:sldId id="283" r:id="rId7"/>
    <p:sldId id="285" r:id="rId8"/>
    <p:sldId id="284" r:id="rId9"/>
    <p:sldId id="289" r:id="rId10"/>
    <p:sldId id="290" r:id="rId11"/>
    <p:sldId id="286" r:id="rId12"/>
    <p:sldId id="287" r:id="rId13"/>
    <p:sldId id="291" r:id="rId14"/>
    <p:sldId id="292" r:id="rId15"/>
    <p:sldId id="293" r:id="rId16"/>
    <p:sldId id="294" r:id="rId17"/>
    <p:sldId id="295" r:id="rId18"/>
    <p:sldId id="296" r:id="rId19"/>
    <p:sldId id="276" r:id="rId20"/>
  </p:sldIdLst>
  <p:sldSz cx="12192000" cy="6858000"/>
  <p:notesSz cx="6858000" cy="9144000"/>
  <p:embeddedFontLst>
    <p:embeddedFont>
      <p:font typeface="넥슨 풋볼고딕 B" panose="020B0803000000000000" pitchFamily="50" charset="-127"/>
      <p:bold r:id="rId22"/>
    </p:embeddedFont>
    <p:embeddedFont>
      <p:font typeface="만화진흥원체" panose="020B0503000000000000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B2B"/>
    <a:srgbClr val="DBAA44"/>
    <a:srgbClr val="173A4D"/>
    <a:srgbClr val="FFFFFF"/>
    <a:srgbClr val="AB3027"/>
    <a:srgbClr val="E8CF90"/>
    <a:srgbClr val="EEDBAB"/>
    <a:srgbClr val="EAC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8000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F4EE1-BB46-41C4-9325-527C984E404E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7E9D4-3931-4E42-8498-7424B2D32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6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14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정상적으로 생성 이후 람다의 </a:t>
            </a:r>
            <a:r>
              <a:rPr lang="ko-KR" altLang="en-US" dirty="0" err="1"/>
              <a:t>코드탭을</a:t>
            </a:r>
            <a:r>
              <a:rPr lang="ko-KR" altLang="en-US" dirty="0"/>
              <a:t> 살펴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코드탭에서는</a:t>
            </a:r>
            <a:r>
              <a:rPr lang="ko-KR" altLang="en-US" dirty="0"/>
              <a:t> 먼저 </a:t>
            </a:r>
            <a:r>
              <a:rPr lang="ko-KR" altLang="en-US" dirty="0" err="1"/>
              <a:t>핸들러가</a:t>
            </a:r>
            <a:r>
              <a:rPr lang="ko-KR" altLang="en-US" dirty="0"/>
              <a:t> </a:t>
            </a:r>
            <a:r>
              <a:rPr lang="en-US" altLang="ko-KR" dirty="0"/>
              <a:t>hello </a:t>
            </a:r>
            <a:r>
              <a:rPr lang="ko-KR" altLang="en-US" dirty="0" err="1"/>
              <a:t>핸들러로</a:t>
            </a:r>
            <a:r>
              <a:rPr lang="ko-KR" altLang="en-US" dirty="0"/>
              <a:t>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이부분을 </a:t>
            </a:r>
            <a:r>
              <a:rPr lang="en-US" altLang="ko-KR" dirty="0"/>
              <a:t>main</a:t>
            </a:r>
            <a:r>
              <a:rPr lang="ko-KR" altLang="en-US" dirty="0"/>
              <a:t>으로 변경해줘야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빠르게 척추요정을 만나볼 수 있도록 </a:t>
            </a:r>
            <a:r>
              <a:rPr lang="en-US" altLang="ko-KR" dirty="0"/>
              <a:t>.zip </a:t>
            </a:r>
            <a:r>
              <a:rPr lang="ko-KR" altLang="en-US" dirty="0"/>
              <a:t>파일을 통하여 배포하도록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다시 소스코드를 확인해보겠습니다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기본적으로 람다의 경우 함수 </a:t>
            </a:r>
            <a:r>
              <a:rPr lang="ko-KR" altLang="en-US" dirty="0" err="1"/>
              <a:t>핸들러는</a:t>
            </a:r>
            <a:r>
              <a:rPr lang="ko-KR" altLang="en-US" dirty="0"/>
              <a:t> 이벤트를 처리하기 위한 메서드입니다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함수가 호출되면 </a:t>
            </a:r>
            <a:r>
              <a:rPr lang="ko-KR" altLang="en-US" dirty="0" err="1"/>
              <a:t>핸들러</a:t>
            </a:r>
            <a:r>
              <a:rPr lang="ko-KR" altLang="en-US" dirty="0"/>
              <a:t> 메서드를 실행합니다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고랭에서</a:t>
            </a:r>
            <a:r>
              <a:rPr lang="ko-KR" altLang="en-US" dirty="0"/>
              <a:t> </a:t>
            </a:r>
            <a:r>
              <a:rPr lang="en-US" altLang="ko-KR" dirty="0"/>
              <a:t>main()</a:t>
            </a:r>
            <a:r>
              <a:rPr lang="ko-KR" altLang="en-US" dirty="0"/>
              <a:t>를 </a:t>
            </a:r>
            <a:r>
              <a:rPr lang="ko-KR" altLang="en-US" dirty="0" err="1"/>
              <a:t>핸들러</a:t>
            </a:r>
            <a:r>
              <a:rPr lang="ko-KR" altLang="en-US" dirty="0"/>
              <a:t> 메서드로 설정하여 실행하여야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를 사용하여 필수 사용되어야 하는 라이브러리 또한 포함시킬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1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HandleRequest</a:t>
            </a:r>
            <a:r>
              <a:rPr lang="en-US" altLang="ko-KR" dirty="0"/>
              <a:t>()</a:t>
            </a:r>
            <a:r>
              <a:rPr lang="ko-KR" altLang="en-US" dirty="0"/>
              <a:t> 메소드를 자세히 살펴보도록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Slack</a:t>
            </a:r>
            <a:r>
              <a:rPr lang="ko-KR" altLang="en-US" dirty="0"/>
              <a:t>에 보내야할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.env </a:t>
            </a:r>
            <a:r>
              <a:rPr lang="ko-KR" altLang="en-US" dirty="0"/>
              <a:t>파일 기반으로 설정하고</a:t>
            </a:r>
            <a:r>
              <a:rPr lang="en-US" altLang="ko-KR" dirty="0"/>
              <a:t> Slack</a:t>
            </a:r>
            <a:r>
              <a:rPr lang="ko-KR" altLang="en-US" dirty="0"/>
              <a:t>에 메시지를 전송하는 </a:t>
            </a:r>
            <a:r>
              <a:rPr lang="en-US" altLang="ko-KR" dirty="0"/>
              <a:t>Send</a:t>
            </a:r>
            <a:r>
              <a:rPr lang="ko-KR" altLang="en-US" dirty="0"/>
              <a:t>메서드를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Return</a:t>
            </a:r>
            <a:r>
              <a:rPr lang="ko-KR" altLang="en-US" dirty="0"/>
              <a:t>은 람다에서 예시로 들어준 구조체를 반환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8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우리의 친구 척추 요정에 메소드입니다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 </a:t>
            </a:r>
            <a:r>
              <a:rPr lang="ko-KR" altLang="en-US" dirty="0"/>
              <a:t>요청을 통하여 </a:t>
            </a:r>
            <a:r>
              <a:rPr lang="en-US" altLang="ko-KR" dirty="0"/>
              <a:t>Slack </a:t>
            </a:r>
            <a:r>
              <a:rPr lang="ko-KR" altLang="en-US" dirty="0"/>
              <a:t>채널에 메시지를 보내도록 구현되어 있는 아주 간단한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소스코드들은 제가 </a:t>
            </a:r>
            <a:r>
              <a:rPr lang="en-US" altLang="ko-KR" dirty="0" err="1"/>
              <a:t>github</a:t>
            </a:r>
            <a:r>
              <a:rPr lang="ko-KR" altLang="en-US" dirty="0"/>
              <a:t>에 추후에 다시 공개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0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척추요정을 람다에 배포하기 위해선 </a:t>
            </a:r>
            <a:r>
              <a:rPr lang="en-US" altLang="ko-KR" dirty="0"/>
              <a:t>go build</a:t>
            </a:r>
            <a:r>
              <a:rPr lang="ko-KR" altLang="en-US" dirty="0"/>
              <a:t>를 통하여 </a:t>
            </a:r>
            <a:r>
              <a:rPr lang="en-US" altLang="ko-KR" dirty="0" err="1"/>
              <a:t>main.go</a:t>
            </a:r>
            <a:r>
              <a:rPr lang="ko-KR" altLang="en-US" dirty="0"/>
              <a:t>를 빌드 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빌드된</a:t>
            </a:r>
            <a:r>
              <a:rPr lang="ko-KR" altLang="en-US" dirty="0"/>
              <a:t> 파일을 </a:t>
            </a:r>
            <a:r>
              <a:rPr lang="en-US" altLang="ko-KR" dirty="0"/>
              <a:t>zip</a:t>
            </a:r>
            <a:r>
              <a:rPr lang="ko-KR" altLang="en-US" dirty="0"/>
              <a:t>으로 만들어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이 명령어를 매번 입력하기 귀찮기 때문에</a:t>
            </a:r>
            <a:r>
              <a:rPr lang="en-US" altLang="ko-KR" dirty="0"/>
              <a:t> </a:t>
            </a:r>
            <a:r>
              <a:rPr lang="en-US" altLang="ko-KR" dirty="0" err="1"/>
              <a:t>makefile</a:t>
            </a:r>
            <a:r>
              <a:rPr lang="ko-KR" altLang="en-US" dirty="0"/>
              <a:t>로 명령어를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9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이제 람다로 돌아와보겠습니다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Zip </a:t>
            </a:r>
            <a:r>
              <a:rPr lang="ko-KR" altLang="en-US" dirty="0"/>
              <a:t>파일 기반으로</a:t>
            </a:r>
            <a:r>
              <a:rPr lang="en-US" altLang="ko-KR" dirty="0"/>
              <a:t> </a:t>
            </a:r>
            <a:r>
              <a:rPr lang="ko-KR" altLang="en-US" dirty="0"/>
              <a:t>배포를 하고</a:t>
            </a:r>
            <a:r>
              <a:rPr lang="en-US" altLang="ko-KR" dirty="0"/>
              <a:t> </a:t>
            </a:r>
            <a:r>
              <a:rPr lang="ko-KR" altLang="en-US" dirty="0"/>
              <a:t>환경변수인 </a:t>
            </a:r>
            <a:r>
              <a:rPr lang="en-US" altLang="ko-KR" dirty="0"/>
              <a:t>Slack URL</a:t>
            </a:r>
            <a:r>
              <a:rPr lang="ko-KR" altLang="en-US" dirty="0"/>
              <a:t>을 입력해줍니다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이제 람다의 배포는 전부 완료되었습니다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주기적으로 척추요정을 호출해보도록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24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r>
              <a:rPr lang="ko-KR" altLang="en-US" dirty="0" err="1"/>
              <a:t>브릿지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이벤트 </a:t>
            </a:r>
            <a:r>
              <a:rPr lang="en-US" altLang="ko-KR" dirty="0"/>
              <a:t>&gt; </a:t>
            </a:r>
            <a:r>
              <a:rPr lang="ko-KR" altLang="en-US" dirty="0"/>
              <a:t>규칙 </a:t>
            </a:r>
            <a:r>
              <a:rPr lang="en-US" altLang="ko-KR" dirty="0"/>
              <a:t>&gt; </a:t>
            </a:r>
            <a:r>
              <a:rPr lang="ko-KR" altLang="en-US" dirty="0"/>
              <a:t>규칙생성을 해보도록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척추요정이름을 기입하고 설명이 필요하다면</a:t>
            </a:r>
            <a:r>
              <a:rPr lang="en-US" altLang="ko-KR" dirty="0"/>
              <a:t> </a:t>
            </a:r>
            <a:r>
              <a:rPr lang="ko-KR" altLang="en-US" dirty="0"/>
              <a:t>설명도 기입할 수 있겠죠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하단에 패턴 정의가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간단하게 </a:t>
            </a:r>
            <a:r>
              <a:rPr lang="en-US" altLang="ko-KR" dirty="0"/>
              <a:t>1</a:t>
            </a:r>
            <a:r>
              <a:rPr lang="ko-KR" altLang="en-US" dirty="0"/>
              <a:t>시간 단위로 </a:t>
            </a:r>
            <a:r>
              <a:rPr lang="en-US" altLang="ko-KR" dirty="0"/>
              <a:t>1</a:t>
            </a:r>
            <a:r>
              <a:rPr lang="ko-KR" altLang="en-US" dirty="0"/>
              <a:t>번씩 호출되도록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우리 척추요정에게 </a:t>
            </a:r>
            <a:r>
              <a:rPr lang="en-US" altLang="ko-KR" dirty="0"/>
              <a:t>1</a:t>
            </a:r>
            <a:r>
              <a:rPr lang="ko-KR" altLang="en-US" dirty="0"/>
              <a:t>시간마다 </a:t>
            </a:r>
            <a:r>
              <a:rPr lang="en-US" altLang="ko-KR" dirty="0"/>
              <a:t>1</a:t>
            </a:r>
            <a:r>
              <a:rPr lang="ko-KR" altLang="en-US" dirty="0"/>
              <a:t>번씩 허리를 </a:t>
            </a:r>
            <a:r>
              <a:rPr lang="ko-KR" altLang="en-US" dirty="0" err="1"/>
              <a:t>펴달라는</a:t>
            </a:r>
            <a:r>
              <a:rPr lang="ko-KR" altLang="en-US" dirty="0"/>
              <a:t> 메시지를 받게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우린 이제</a:t>
            </a:r>
            <a:r>
              <a:rPr lang="en-US" altLang="ko-KR" dirty="0"/>
              <a:t>, </a:t>
            </a:r>
            <a:r>
              <a:rPr lang="ko-KR" altLang="en-US" dirty="0"/>
              <a:t>이 귀여운 척추요정을 </a:t>
            </a:r>
            <a:r>
              <a:rPr lang="en-US" altLang="ko-KR" dirty="0"/>
              <a:t>1</a:t>
            </a:r>
            <a:r>
              <a:rPr lang="ko-KR" altLang="en-US" dirty="0"/>
              <a:t>시간마다 알림을 받을 수 있도록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이게 끝입니다</a:t>
            </a:r>
            <a:r>
              <a:rPr lang="en-US" altLang="ko-KR" dirty="0"/>
              <a:t>. </a:t>
            </a:r>
            <a:r>
              <a:rPr lang="ko-KR" altLang="en-US" dirty="0"/>
              <a:t>간단하죠</a:t>
            </a:r>
            <a:r>
              <a:rPr lang="en-US" altLang="ko-KR" dirty="0"/>
              <a:t>? </a:t>
            </a:r>
            <a:r>
              <a:rPr lang="ko-KR" altLang="en-US" dirty="0"/>
              <a:t>여러분도 척추 건강을 </a:t>
            </a:r>
            <a:r>
              <a:rPr lang="ko-KR" altLang="en-US" dirty="0" err="1"/>
              <a:t>지키십시요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1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기억해야합니다</a:t>
            </a:r>
            <a:r>
              <a:rPr lang="en-US" altLang="ko-KR" dirty="0"/>
              <a:t>. ‘</a:t>
            </a:r>
            <a:r>
              <a:rPr lang="ko-KR" altLang="en-US" dirty="0"/>
              <a:t>아프니까 척추이다</a:t>
            </a:r>
            <a:r>
              <a:rPr lang="en-US" altLang="ko-KR" dirty="0"/>
              <a:t>.’</a:t>
            </a:r>
          </a:p>
          <a:p>
            <a:endParaRPr lang="en-US" altLang="ko-KR" dirty="0"/>
          </a:p>
          <a:p>
            <a:r>
              <a:rPr lang="ko-KR" altLang="en-US" dirty="0"/>
              <a:t>올바른 생활로 여러분의 척추를 보호하여 오래 일할 수 있도록 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4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장시간 매일 컴퓨터를 만집니다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우리는 허리의 중요성을 심각하게 생각하지 않죠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바로 이 서비스는 당신의 허리의 안전을 책임져드립니다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바로 </a:t>
            </a:r>
            <a:r>
              <a:rPr lang="en-US" altLang="ko-KR" dirty="0"/>
              <a:t>‘</a:t>
            </a:r>
            <a:r>
              <a:rPr lang="ko-KR" altLang="en-US" dirty="0"/>
              <a:t>척추 요정입니다</a:t>
            </a:r>
            <a:r>
              <a:rPr lang="en-US" altLang="ko-KR" dirty="0"/>
              <a:t>.’ bot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세대 버전입니다</a:t>
            </a:r>
            <a:r>
              <a:rPr lang="en-US" altLang="ko-KR" dirty="0"/>
              <a:t>. </a:t>
            </a:r>
            <a:r>
              <a:rPr lang="ko-KR" altLang="en-US" dirty="0"/>
              <a:t>다소 격했지만 안전하게 척추를 필 수 있었죠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 봇은 귀여운 캐릭터 이미지로 허리를 </a:t>
            </a:r>
            <a:r>
              <a:rPr lang="ko-KR" altLang="en-US" dirty="0" err="1"/>
              <a:t>펴달라는</a:t>
            </a:r>
            <a:r>
              <a:rPr lang="ko-KR" altLang="en-US" dirty="0"/>
              <a:t> 메시지를 전송해드립니다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사용자의 </a:t>
            </a:r>
            <a:r>
              <a:rPr lang="ko-KR" altLang="en-US" dirty="0" err="1"/>
              <a:t>리얼</a:t>
            </a:r>
            <a:r>
              <a:rPr lang="ko-KR" altLang="en-US" dirty="0"/>
              <a:t> 후기를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구독을 신청하신</a:t>
            </a:r>
            <a:r>
              <a:rPr lang="en-US" altLang="ko-KR" dirty="0"/>
              <a:t> </a:t>
            </a:r>
            <a:r>
              <a:rPr lang="ko-KR" altLang="en-US" dirty="0" err="1"/>
              <a:t>배진수님과</a:t>
            </a:r>
            <a:r>
              <a:rPr lang="ko-KR" altLang="en-US" dirty="0"/>
              <a:t> 문성혁님의 반응입니다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처음엔</a:t>
            </a:r>
            <a:r>
              <a:rPr lang="en-US" altLang="ko-KR" dirty="0"/>
              <a:t> </a:t>
            </a:r>
            <a:r>
              <a:rPr lang="ko-KR" altLang="en-US" dirty="0"/>
              <a:t>거부감을 갖고 있던 문성혁님도 효과를 인정했습니다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이만큼 우리의 척추요정은 굉장한 효과를 가지고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23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놀랍게도 이 봇은 무료입니다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제가 어떻게 이 봇을 구현했는지</a:t>
            </a:r>
            <a:r>
              <a:rPr lang="en-US" altLang="ko-KR" dirty="0"/>
              <a:t> </a:t>
            </a:r>
            <a:r>
              <a:rPr lang="ko-KR" altLang="en-US" dirty="0"/>
              <a:t>설명해드리고자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사용한 스택은 </a:t>
            </a:r>
            <a:r>
              <a:rPr lang="en-US" altLang="ko-KR" dirty="0"/>
              <a:t>AWS Lambda</a:t>
            </a:r>
            <a:r>
              <a:rPr lang="ko-KR" altLang="en-US" dirty="0"/>
              <a:t>와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Amazon </a:t>
            </a:r>
            <a:r>
              <a:rPr lang="en-US" altLang="ko-KR" b="0" i="0" dirty="0" err="1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EventBridge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사용하였습니다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PPT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통하여 여러분도 쉽게 </a:t>
            </a:r>
            <a:r>
              <a:rPr lang="ko-KR" altLang="en-US" b="0" i="0" dirty="0" err="1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여러분들만에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척추요정을 만들 수 있습니다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9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AWS</a:t>
            </a:r>
            <a:r>
              <a:rPr lang="ko-KR" altLang="en-US" dirty="0"/>
              <a:t>의 </a:t>
            </a:r>
            <a:r>
              <a:rPr lang="en-US" altLang="ko-KR" dirty="0"/>
              <a:t>Lambda</a:t>
            </a:r>
            <a:r>
              <a:rPr lang="ko-KR" altLang="en-US" dirty="0"/>
              <a:t>에 대하여 간단하게 설명하고자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AWS Lambda</a:t>
            </a:r>
            <a:r>
              <a:rPr lang="ko-KR" altLang="en-US" dirty="0"/>
              <a:t>는 이벤트에 대한 응답으로 코드를 실행하고</a:t>
            </a:r>
            <a:r>
              <a:rPr lang="en-US" altLang="ko-KR" dirty="0"/>
              <a:t>,</a:t>
            </a:r>
            <a:r>
              <a:rPr lang="ko-KR" altLang="en-US" dirty="0"/>
              <a:t> 자동으로 기본 컴퓨팅 리소스를 관리하는 서버리스 컴퓨팅 서비스입니다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AWS Lambda</a:t>
            </a:r>
            <a:r>
              <a:rPr lang="ko-KR" altLang="en-US" dirty="0"/>
              <a:t>를 사용하여 사용자 지정 로직을 통해 다른 </a:t>
            </a:r>
            <a:r>
              <a:rPr lang="en-US" altLang="ko-KR" dirty="0"/>
              <a:t>AWS </a:t>
            </a:r>
            <a:r>
              <a:rPr lang="ko-KR" altLang="en-US" dirty="0"/>
              <a:t>서비스를 확장하거나</a:t>
            </a:r>
            <a:r>
              <a:rPr lang="en-US" altLang="ko-KR" dirty="0"/>
              <a:t>, AWS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/>
              <a:t>성능 및 보안으로 작동하는 자체 </a:t>
            </a:r>
            <a:r>
              <a:rPr lang="ko-KR" altLang="en-US" dirty="0" err="1"/>
              <a:t>백엔드</a:t>
            </a:r>
            <a:r>
              <a:rPr lang="ko-KR" altLang="en-US" dirty="0"/>
              <a:t> 서비스를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다양한 언어를 지원하여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Java, Go, Node.js, C#, Python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등을 지원합니다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빠르고</a:t>
            </a:r>
            <a:r>
              <a:rPr lang="en-US" altLang="ko-KR" dirty="0"/>
              <a:t> </a:t>
            </a:r>
            <a:r>
              <a:rPr lang="ko-KR" altLang="en-US" dirty="0" err="1"/>
              <a:t>확장성있게</a:t>
            </a:r>
            <a:r>
              <a:rPr lang="ko-KR" altLang="en-US" dirty="0"/>
              <a:t> 손쉬운 </a:t>
            </a:r>
            <a:r>
              <a:rPr lang="ko-KR" altLang="en-US" dirty="0" err="1"/>
              <a:t>백엔드를</a:t>
            </a:r>
            <a:r>
              <a:rPr lang="ko-KR" altLang="en-US" dirty="0"/>
              <a:t> 구축할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42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 이벤트 </a:t>
            </a:r>
            <a:r>
              <a:rPr lang="ko-KR" altLang="en-US" dirty="0" err="1"/>
              <a:t>브릿지는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자체 애플리케이션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통합된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Software-as-a-Service(SaaS)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애플리케이션 및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AWS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서비스의 데이터를 사용하여</a:t>
            </a:r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애플리케이션을 쉽게 연결할 수 있게 지원하는 서버리스 이벤트 버스입니다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이벤트 </a:t>
            </a:r>
            <a:r>
              <a:rPr lang="ko-KR" altLang="en-US" b="0" i="0" dirty="0" err="1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브릿지는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예를 들어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Zendesk, Datadog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이벤트 소스의 실시간 데이터 스트림을 전송할 수도 있습니다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8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 이벤트 </a:t>
            </a:r>
            <a:r>
              <a:rPr lang="ko-KR" altLang="en-US" dirty="0" err="1"/>
              <a:t>브릿지는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자체 애플리케이션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통합된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Software-as-a-Service(SaaS)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애플리케이션 및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AWS 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서비스의 데이터를 사용하여</a:t>
            </a:r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애플리케이션을 쉽게 연결할 수 있게 지원하는 서버리스 이벤트 버스입니다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이벤트 </a:t>
            </a:r>
            <a:r>
              <a:rPr lang="ko-KR" altLang="en-US" b="0" i="0" dirty="0" err="1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브릿지는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예를 들어 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Zendesk, Datadog</a:t>
            </a:r>
            <a:r>
              <a:rPr lang="ko-KR" altLang="en-US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이벤트 소스의 실시간 데이터 스트림을 전송할 수도 있습니다</a:t>
            </a:r>
            <a:r>
              <a:rPr lang="en-US" altLang="ko-KR" b="0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232F3E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1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설명보단 역시 코드를 빠르게 설명하도록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바로 만들도록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우리들의 친구 </a:t>
            </a:r>
            <a:r>
              <a:rPr lang="ko-KR" altLang="en-US" dirty="0" err="1"/>
              <a:t>고랭을</a:t>
            </a:r>
            <a:r>
              <a:rPr lang="ko-KR" altLang="en-US" dirty="0"/>
              <a:t> 통하여 서버리스를 만들어 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람다 </a:t>
            </a:r>
            <a:r>
              <a:rPr lang="en-US" altLang="ko-KR" dirty="0"/>
              <a:t>&gt; </a:t>
            </a:r>
            <a:r>
              <a:rPr lang="ko-KR" altLang="en-US" dirty="0"/>
              <a:t>함수 </a:t>
            </a:r>
            <a:r>
              <a:rPr lang="en-US" altLang="ko-KR" dirty="0"/>
              <a:t>&gt; </a:t>
            </a:r>
            <a:r>
              <a:rPr lang="ko-KR" altLang="en-US" dirty="0"/>
              <a:t>함수생성을 통하여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이름과 </a:t>
            </a:r>
            <a:r>
              <a:rPr lang="ko-KR" altLang="en-US" dirty="0" err="1"/>
              <a:t>런타임될</a:t>
            </a:r>
            <a:r>
              <a:rPr lang="ko-KR" altLang="en-US" dirty="0"/>
              <a:t> 언어를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귀엽고 강력한 </a:t>
            </a:r>
            <a:r>
              <a:rPr lang="ko-KR" altLang="en-US" dirty="0" err="1"/>
              <a:t>고랭을</a:t>
            </a:r>
            <a:r>
              <a:rPr lang="ko-KR" altLang="en-US" dirty="0"/>
              <a:t> 사용하겠습니다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E9D4-3931-4E42-8498-7424B2D321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2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8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07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9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6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1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7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8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8C928-5139-40BC-BB8E-A6650F2256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3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 rot="20853520">
            <a:off x="-529354" y="1684422"/>
            <a:ext cx="13249644" cy="3414795"/>
          </a:xfrm>
          <a:prstGeom prst="parallelogram">
            <a:avLst>
              <a:gd name="adj" fmla="val 22245"/>
            </a:avLst>
          </a:prstGeom>
          <a:solidFill>
            <a:srgbClr val="D1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rot="20830409">
            <a:off x="164459" y="2310079"/>
            <a:ext cx="11461792" cy="215443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8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허리를 펴세요</a:t>
            </a:r>
            <a:r>
              <a:rPr lang="en-US" altLang="ko-KR" sz="8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</a:t>
            </a:r>
            <a:r>
              <a:rPr lang="ko-KR" altLang="en-US" sz="8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척추요정</a:t>
            </a:r>
            <a:endParaRPr lang="ko-KR" altLang="en-US" sz="96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889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54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(feat. AWS Lambda + </a:t>
            </a:r>
            <a:r>
              <a:rPr lang="en-US" altLang="ko-KR" sz="54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EventBridge</a:t>
            </a:r>
            <a:r>
              <a:rPr lang="en-US" altLang="ko-KR" sz="54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54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889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평행 사변형 9"/>
          <p:cNvSpPr/>
          <p:nvPr/>
        </p:nvSpPr>
        <p:spPr>
          <a:xfrm rot="20853520">
            <a:off x="-166322" y="1367326"/>
            <a:ext cx="12529521" cy="178298"/>
          </a:xfrm>
          <a:prstGeom prst="parallelogram">
            <a:avLst>
              <a:gd name="adj" fmla="val 22245"/>
            </a:avLst>
          </a:prstGeom>
          <a:solidFill>
            <a:srgbClr val="D1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평행 사변형 10"/>
          <p:cNvSpPr/>
          <p:nvPr/>
        </p:nvSpPr>
        <p:spPr>
          <a:xfrm rot="20853520">
            <a:off x="-159771" y="1645565"/>
            <a:ext cx="12529521" cy="117477"/>
          </a:xfrm>
          <a:prstGeom prst="parallelogram">
            <a:avLst>
              <a:gd name="adj" fmla="val 22245"/>
            </a:avLst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20853731">
            <a:off x="6985970" y="4502498"/>
            <a:ext cx="471552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r"/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rgbClr val="EEDBAB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AUSG - 4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rgbClr val="EEDBAB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rgbClr val="EEDBAB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rgbClr val="EEDBAB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김민태</a:t>
            </a:r>
            <a:endParaRPr lang="ko-KR" altLang="en-US" sz="2400" i="1" dirty="0">
              <a:ln w="28575">
                <a:solidFill>
                  <a:srgbClr val="173A4D"/>
                </a:solidFill>
              </a:ln>
              <a:solidFill>
                <a:srgbClr val="EEDBAB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4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BF7D3-62ED-4C94-98C4-EEC59EEF3B66}"/>
              </a:ext>
            </a:extLst>
          </p:cNvPr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358463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람다를 설정 하자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6960-F218-4FF6-A6AF-8741E63D1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4" y="1734782"/>
            <a:ext cx="9452714" cy="254237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B621E9F-EB7B-4F98-838B-9273E583A4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715827"/>
            <a:ext cx="5739321" cy="27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7CCB1-0C9A-41F3-998A-05A3B3566BA6}"/>
              </a:ext>
            </a:extLst>
          </p:cNvPr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소스 코드를 살펴보자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FD6877-F59A-481D-B7E5-D73BF6D7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4" y="1923972"/>
            <a:ext cx="6972658" cy="301005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35B933E-766E-4313-8713-376D6A485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32" y="3708414"/>
            <a:ext cx="6883754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소스 코드를 살펴보자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59B8979-0976-4B3E-B567-1B2C877B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9" y="1384195"/>
            <a:ext cx="7912507" cy="408961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B58B154-E79B-47B4-9676-31E859A6D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8" y="5157577"/>
            <a:ext cx="4898293" cy="13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소스 코드를 살펴보자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F949FF-2B56-42FE-B2F3-EE19EA964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38" y="1428986"/>
            <a:ext cx="7034520" cy="50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소스 코드를 살펴보자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2548BD-0492-4322-A26D-61BA31D7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4" y="2687655"/>
            <a:ext cx="3962604" cy="128276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2FCA74E-E00D-4D12-BEE4-CF49819D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38" y="4321601"/>
            <a:ext cx="5791498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358463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람다를 설정 하자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031FB69-6478-4B1E-9511-261C797E6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4" y="1723110"/>
            <a:ext cx="8109677" cy="341178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239573F-E52A-46E5-B42A-A6F17E780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72" y="3774886"/>
            <a:ext cx="4698714" cy="27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1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이벤트 </a:t>
            </a:r>
            <a:r>
              <a:rPr lang="ko-KR" altLang="en-US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브릿지를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설정하자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4C951A-EA1A-4D6B-8072-2C328FB9C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17" y="1471944"/>
            <a:ext cx="9751561" cy="499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이벤트 </a:t>
            </a:r>
            <a:r>
              <a:rPr lang="ko-KR" altLang="en-US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브릿지를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설정하자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6C9F14-EFE1-4E57-8E81-EEA8E2F1F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3" y="1388873"/>
            <a:ext cx="9688056" cy="51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62408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척추요정이 척추 펴라고 합니다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AD0E4-A8FD-4422-A1ED-322370CD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160" y="3002428"/>
            <a:ext cx="8625676" cy="1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ㅇㅇㅇㅇㅇ만화</a:t>
            </a:r>
            <a:r>
              <a:rPr lang="ko-KR" altLang="en-US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진흥원체가 무엇일까요</a:t>
            </a:r>
            <a:r>
              <a:rPr lang="en-US" altLang="ko-KR" dirty="0">
                <a:solidFill>
                  <a:schemeClr val="tx1"/>
                </a:solidFill>
                <a:latin typeface="만화진흥원체" panose="020B0503000000000000" pitchFamily="50" charset="-127"/>
                <a:ea typeface="만화진흥원체" panose="020B0503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만화진흥원체" panose="020B0503000000000000" pitchFamily="50" charset="-127"/>
              <a:ea typeface="만화진흥원체" panose="020B0503000000000000" pitchFamily="50" charset="-127"/>
            </a:endParaRPr>
          </a:p>
        </p:txBody>
      </p:sp>
      <p:pic>
        <p:nvPicPr>
          <p:cNvPr id="2050" name="Picture 2" descr="후방)시노자키 아이 맥심 표지">
            <a:extLst>
              <a:ext uri="{FF2B5EF4-FFF2-40B4-BE49-F238E27FC236}">
                <a16:creationId xmlns:a16="http://schemas.microsoft.com/office/drawing/2014/main" id="{37B608B5-55DB-4D48-8A47-F1A9D984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493921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3B507E-1780-4FB0-AFFE-07D97737808F}"/>
              </a:ext>
            </a:extLst>
          </p:cNvPr>
          <p:cNvGrpSpPr/>
          <p:nvPr/>
        </p:nvGrpSpPr>
        <p:grpSpPr>
          <a:xfrm>
            <a:off x="0" y="273978"/>
            <a:ext cx="8035962" cy="852178"/>
            <a:chOff x="0" y="187351"/>
            <a:chExt cx="5049329" cy="852178"/>
          </a:xfrm>
        </p:grpSpPr>
        <p:sp>
          <p:nvSpPr>
            <p:cNvPr id="22" name="평행 사변형 6">
              <a:extLst>
                <a:ext uri="{FF2B5EF4-FFF2-40B4-BE49-F238E27FC236}">
                  <a16:creationId xmlns:a16="http://schemas.microsoft.com/office/drawing/2014/main" id="{BB1ED3B3-BC2A-435E-B2A9-0B793FAC175A}"/>
                </a:ext>
              </a:extLst>
            </p:cNvPr>
            <p:cNvSpPr/>
            <p:nvPr/>
          </p:nvSpPr>
          <p:spPr>
            <a:xfrm>
              <a:off x="0" y="187351"/>
              <a:ext cx="4808715" cy="852178"/>
            </a:xfrm>
            <a:custGeom>
              <a:avLst/>
              <a:gdLst>
                <a:gd name="connsiteX0" fmla="*/ 0 w 4603646"/>
                <a:gd name="connsiteY0" fmla="*/ 852178 h 852178"/>
                <a:gd name="connsiteX1" fmla="*/ 189567 w 4603646"/>
                <a:gd name="connsiteY1" fmla="*/ 0 h 852178"/>
                <a:gd name="connsiteX2" fmla="*/ 4603646 w 4603646"/>
                <a:gd name="connsiteY2" fmla="*/ 0 h 852178"/>
                <a:gd name="connsiteX3" fmla="*/ 4414079 w 4603646"/>
                <a:gd name="connsiteY3" fmla="*/ 852178 h 852178"/>
                <a:gd name="connsiteX4" fmla="*/ 0 w 4603646"/>
                <a:gd name="connsiteY4" fmla="*/ 852178 h 852178"/>
                <a:gd name="connsiteX0" fmla="*/ 2938 w 4606584"/>
                <a:gd name="connsiteY0" fmla="*/ 852178 h 852178"/>
                <a:gd name="connsiteX1" fmla="*/ 0 w 4606584"/>
                <a:gd name="connsiteY1" fmla="*/ 9625 h 852178"/>
                <a:gd name="connsiteX2" fmla="*/ 4606584 w 4606584"/>
                <a:gd name="connsiteY2" fmla="*/ 0 h 852178"/>
                <a:gd name="connsiteX3" fmla="*/ 4417017 w 4606584"/>
                <a:gd name="connsiteY3" fmla="*/ 852178 h 852178"/>
                <a:gd name="connsiteX4" fmla="*/ 2938 w 4606584"/>
                <a:gd name="connsiteY4" fmla="*/ 852178 h 852178"/>
                <a:gd name="connsiteX0" fmla="*/ 2938 w 4808715"/>
                <a:gd name="connsiteY0" fmla="*/ 852178 h 852178"/>
                <a:gd name="connsiteX1" fmla="*/ 0 w 4808715"/>
                <a:gd name="connsiteY1" fmla="*/ 9625 h 852178"/>
                <a:gd name="connsiteX2" fmla="*/ 4808715 w 4808715"/>
                <a:gd name="connsiteY2" fmla="*/ 0 h 852178"/>
                <a:gd name="connsiteX3" fmla="*/ 4417017 w 4808715"/>
                <a:gd name="connsiteY3" fmla="*/ 852178 h 852178"/>
                <a:gd name="connsiteX4" fmla="*/ 2938 w 4808715"/>
                <a:gd name="connsiteY4" fmla="*/ 852178 h 8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715" h="852178">
                  <a:moveTo>
                    <a:pt x="2938" y="852178"/>
                  </a:moveTo>
                  <a:cubicBezTo>
                    <a:pt x="1959" y="571327"/>
                    <a:pt x="979" y="290476"/>
                    <a:pt x="0" y="9625"/>
                  </a:cubicBezTo>
                  <a:lnTo>
                    <a:pt x="4808715" y="0"/>
                  </a:lnTo>
                  <a:lnTo>
                    <a:pt x="4417017" y="852178"/>
                  </a:lnTo>
                  <a:lnTo>
                    <a:pt x="2938" y="852178"/>
                  </a:lnTo>
                  <a:close/>
                </a:path>
              </a:pathLst>
            </a:cu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93878D0F-0600-43FA-A61A-24B86FA114D8}"/>
                </a:ext>
              </a:extLst>
            </p:cNvPr>
            <p:cNvSpPr/>
            <p:nvPr/>
          </p:nvSpPr>
          <p:spPr>
            <a:xfrm>
              <a:off x="4486080" y="187351"/>
              <a:ext cx="491265" cy="852178"/>
            </a:xfrm>
            <a:prstGeom prst="parallelogram">
              <a:avLst>
                <a:gd name="adj" fmla="val 78169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4FBF0880-3FD4-4F1A-B7F5-A00D27B39533}"/>
                </a:ext>
              </a:extLst>
            </p:cNvPr>
            <p:cNvSpPr/>
            <p:nvPr/>
          </p:nvSpPr>
          <p:spPr>
            <a:xfrm>
              <a:off x="4630624" y="187351"/>
              <a:ext cx="418705" cy="852178"/>
            </a:xfrm>
            <a:prstGeom prst="parallelogram">
              <a:avLst>
                <a:gd name="adj" fmla="val 91948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4F9DE8-3EAD-4DD6-877F-7B386C300900}"/>
              </a:ext>
            </a:extLst>
          </p:cNvPr>
          <p:cNvSpPr txBox="1"/>
          <p:nvPr/>
        </p:nvSpPr>
        <p:spPr>
          <a:xfrm>
            <a:off x="193659" y="346124"/>
            <a:ext cx="427232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기억하세요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척추요정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31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73978"/>
            <a:ext cx="8035962" cy="852178"/>
            <a:chOff x="0" y="187351"/>
            <a:chExt cx="5049329" cy="852178"/>
          </a:xfrm>
        </p:grpSpPr>
        <p:sp>
          <p:nvSpPr>
            <p:cNvPr id="7" name="평행 사변형 6"/>
            <p:cNvSpPr/>
            <p:nvPr/>
          </p:nvSpPr>
          <p:spPr>
            <a:xfrm>
              <a:off x="0" y="187351"/>
              <a:ext cx="4808715" cy="852178"/>
            </a:xfrm>
            <a:custGeom>
              <a:avLst/>
              <a:gdLst>
                <a:gd name="connsiteX0" fmla="*/ 0 w 4603646"/>
                <a:gd name="connsiteY0" fmla="*/ 852178 h 852178"/>
                <a:gd name="connsiteX1" fmla="*/ 189567 w 4603646"/>
                <a:gd name="connsiteY1" fmla="*/ 0 h 852178"/>
                <a:gd name="connsiteX2" fmla="*/ 4603646 w 4603646"/>
                <a:gd name="connsiteY2" fmla="*/ 0 h 852178"/>
                <a:gd name="connsiteX3" fmla="*/ 4414079 w 4603646"/>
                <a:gd name="connsiteY3" fmla="*/ 852178 h 852178"/>
                <a:gd name="connsiteX4" fmla="*/ 0 w 4603646"/>
                <a:gd name="connsiteY4" fmla="*/ 852178 h 852178"/>
                <a:gd name="connsiteX0" fmla="*/ 2938 w 4606584"/>
                <a:gd name="connsiteY0" fmla="*/ 852178 h 852178"/>
                <a:gd name="connsiteX1" fmla="*/ 0 w 4606584"/>
                <a:gd name="connsiteY1" fmla="*/ 9625 h 852178"/>
                <a:gd name="connsiteX2" fmla="*/ 4606584 w 4606584"/>
                <a:gd name="connsiteY2" fmla="*/ 0 h 852178"/>
                <a:gd name="connsiteX3" fmla="*/ 4417017 w 4606584"/>
                <a:gd name="connsiteY3" fmla="*/ 852178 h 852178"/>
                <a:gd name="connsiteX4" fmla="*/ 2938 w 4606584"/>
                <a:gd name="connsiteY4" fmla="*/ 852178 h 852178"/>
                <a:gd name="connsiteX0" fmla="*/ 2938 w 4808715"/>
                <a:gd name="connsiteY0" fmla="*/ 852178 h 852178"/>
                <a:gd name="connsiteX1" fmla="*/ 0 w 4808715"/>
                <a:gd name="connsiteY1" fmla="*/ 9625 h 852178"/>
                <a:gd name="connsiteX2" fmla="*/ 4808715 w 4808715"/>
                <a:gd name="connsiteY2" fmla="*/ 0 h 852178"/>
                <a:gd name="connsiteX3" fmla="*/ 4417017 w 4808715"/>
                <a:gd name="connsiteY3" fmla="*/ 852178 h 852178"/>
                <a:gd name="connsiteX4" fmla="*/ 2938 w 4808715"/>
                <a:gd name="connsiteY4" fmla="*/ 852178 h 8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715" h="852178">
                  <a:moveTo>
                    <a:pt x="2938" y="852178"/>
                  </a:moveTo>
                  <a:cubicBezTo>
                    <a:pt x="1959" y="571327"/>
                    <a:pt x="979" y="290476"/>
                    <a:pt x="0" y="9625"/>
                  </a:cubicBezTo>
                  <a:lnTo>
                    <a:pt x="4808715" y="0"/>
                  </a:lnTo>
                  <a:lnTo>
                    <a:pt x="4417017" y="852178"/>
                  </a:lnTo>
                  <a:lnTo>
                    <a:pt x="2938" y="852178"/>
                  </a:lnTo>
                  <a:close/>
                </a:path>
              </a:pathLst>
            </a:cu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486080" y="187351"/>
              <a:ext cx="491265" cy="852178"/>
            </a:xfrm>
            <a:prstGeom prst="parallelogram">
              <a:avLst>
                <a:gd name="adj" fmla="val 78169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4630624" y="187351"/>
              <a:ext cx="418705" cy="852178"/>
            </a:xfrm>
            <a:prstGeom prst="parallelogram">
              <a:avLst>
                <a:gd name="adj" fmla="val 91948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2551" y="346124"/>
            <a:ext cx="58881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당신의 허리는 안녕하십니까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?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2160871"/>
            <a:ext cx="12192000" cy="3869356"/>
          </a:xfrm>
          <a:prstGeom prst="rect">
            <a:avLst/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362551" y="1819174"/>
            <a:ext cx="11466897" cy="4552750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원본은?]어머 저건 사야해 : 네이버 블로그">
            <a:extLst>
              <a:ext uri="{FF2B5EF4-FFF2-40B4-BE49-F238E27FC236}">
                <a16:creationId xmlns:a16="http://schemas.microsoft.com/office/drawing/2014/main" id="{49612C9D-9E71-4C9F-AAFD-2921EF34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0" y="4023154"/>
            <a:ext cx="4357698" cy="209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A27155-C94B-4AAB-9147-1F3261BA9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" y="2076249"/>
            <a:ext cx="4762500" cy="40386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1150F9-E684-40A7-937F-862B082602E3}"/>
              </a:ext>
            </a:extLst>
          </p:cNvPr>
          <p:cNvGrpSpPr/>
          <p:nvPr/>
        </p:nvGrpSpPr>
        <p:grpSpPr>
          <a:xfrm>
            <a:off x="1329383" y="1871412"/>
            <a:ext cx="5412717" cy="4585134"/>
            <a:chOff x="1329383" y="1871412"/>
            <a:chExt cx="5412717" cy="45851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CA7854A-6C57-4579-AA87-B9181D56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5925" y="1871412"/>
              <a:ext cx="3686175" cy="2914650"/>
            </a:xfrm>
            <a:prstGeom prst="rect">
              <a:avLst/>
            </a:prstGeom>
          </p:spPr>
        </p:pic>
        <p:pic>
          <p:nvPicPr>
            <p:cNvPr id="10" name="그림 9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0D91F21-4E2A-4949-98C8-6EBAC9E9B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83" y="3959416"/>
              <a:ext cx="2497130" cy="249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8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73978"/>
            <a:ext cx="8035962" cy="852178"/>
            <a:chOff x="0" y="187351"/>
            <a:chExt cx="5049329" cy="852178"/>
          </a:xfrm>
        </p:grpSpPr>
        <p:sp>
          <p:nvSpPr>
            <p:cNvPr id="7" name="평행 사변형 6"/>
            <p:cNvSpPr/>
            <p:nvPr/>
          </p:nvSpPr>
          <p:spPr>
            <a:xfrm>
              <a:off x="0" y="187351"/>
              <a:ext cx="4808715" cy="852178"/>
            </a:xfrm>
            <a:custGeom>
              <a:avLst/>
              <a:gdLst>
                <a:gd name="connsiteX0" fmla="*/ 0 w 4603646"/>
                <a:gd name="connsiteY0" fmla="*/ 852178 h 852178"/>
                <a:gd name="connsiteX1" fmla="*/ 189567 w 4603646"/>
                <a:gd name="connsiteY1" fmla="*/ 0 h 852178"/>
                <a:gd name="connsiteX2" fmla="*/ 4603646 w 4603646"/>
                <a:gd name="connsiteY2" fmla="*/ 0 h 852178"/>
                <a:gd name="connsiteX3" fmla="*/ 4414079 w 4603646"/>
                <a:gd name="connsiteY3" fmla="*/ 852178 h 852178"/>
                <a:gd name="connsiteX4" fmla="*/ 0 w 4603646"/>
                <a:gd name="connsiteY4" fmla="*/ 852178 h 852178"/>
                <a:gd name="connsiteX0" fmla="*/ 2938 w 4606584"/>
                <a:gd name="connsiteY0" fmla="*/ 852178 h 852178"/>
                <a:gd name="connsiteX1" fmla="*/ 0 w 4606584"/>
                <a:gd name="connsiteY1" fmla="*/ 9625 h 852178"/>
                <a:gd name="connsiteX2" fmla="*/ 4606584 w 4606584"/>
                <a:gd name="connsiteY2" fmla="*/ 0 h 852178"/>
                <a:gd name="connsiteX3" fmla="*/ 4417017 w 4606584"/>
                <a:gd name="connsiteY3" fmla="*/ 852178 h 852178"/>
                <a:gd name="connsiteX4" fmla="*/ 2938 w 4606584"/>
                <a:gd name="connsiteY4" fmla="*/ 852178 h 852178"/>
                <a:gd name="connsiteX0" fmla="*/ 2938 w 4808715"/>
                <a:gd name="connsiteY0" fmla="*/ 852178 h 852178"/>
                <a:gd name="connsiteX1" fmla="*/ 0 w 4808715"/>
                <a:gd name="connsiteY1" fmla="*/ 9625 h 852178"/>
                <a:gd name="connsiteX2" fmla="*/ 4808715 w 4808715"/>
                <a:gd name="connsiteY2" fmla="*/ 0 h 852178"/>
                <a:gd name="connsiteX3" fmla="*/ 4417017 w 4808715"/>
                <a:gd name="connsiteY3" fmla="*/ 852178 h 852178"/>
                <a:gd name="connsiteX4" fmla="*/ 2938 w 4808715"/>
                <a:gd name="connsiteY4" fmla="*/ 852178 h 8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715" h="852178">
                  <a:moveTo>
                    <a:pt x="2938" y="852178"/>
                  </a:moveTo>
                  <a:cubicBezTo>
                    <a:pt x="1959" y="571327"/>
                    <a:pt x="979" y="290476"/>
                    <a:pt x="0" y="9625"/>
                  </a:cubicBezTo>
                  <a:lnTo>
                    <a:pt x="4808715" y="0"/>
                  </a:lnTo>
                  <a:lnTo>
                    <a:pt x="4417017" y="852178"/>
                  </a:lnTo>
                  <a:lnTo>
                    <a:pt x="2938" y="852178"/>
                  </a:lnTo>
                  <a:close/>
                </a:path>
              </a:pathLst>
            </a:cu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486080" y="187351"/>
              <a:ext cx="491265" cy="852178"/>
            </a:xfrm>
            <a:prstGeom prst="parallelogram">
              <a:avLst>
                <a:gd name="adj" fmla="val 78169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4630624" y="187351"/>
              <a:ext cx="418705" cy="852178"/>
            </a:xfrm>
            <a:prstGeom prst="parallelogram">
              <a:avLst>
                <a:gd name="adj" fmla="val 91948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2551" y="341485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사용자 솔직 담백 </a:t>
            </a:r>
            <a:r>
              <a:rPr lang="ko-KR" altLang="en-US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리얼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후기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2160871"/>
            <a:ext cx="12192000" cy="3869356"/>
          </a:xfrm>
          <a:prstGeom prst="rect">
            <a:avLst/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362551" y="1819174"/>
            <a:ext cx="11466897" cy="4552750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545ABE-5F61-46F5-8E22-8B589BDC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0" y="2877730"/>
            <a:ext cx="3029373" cy="18385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A7F9D4-68B1-466F-AA74-F3AE6A6CD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0" y="4846472"/>
            <a:ext cx="2714625" cy="1352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E646DE-6928-4DF9-AF66-1F8F1BF73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0" y="2154432"/>
            <a:ext cx="4152900" cy="5524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3BFB1B-2D33-487D-A1DE-CD0657DA336A}"/>
              </a:ext>
            </a:extLst>
          </p:cNvPr>
          <p:cNvGrpSpPr/>
          <p:nvPr/>
        </p:nvGrpSpPr>
        <p:grpSpPr>
          <a:xfrm>
            <a:off x="6320618" y="1863778"/>
            <a:ext cx="5412717" cy="4585134"/>
            <a:chOff x="1329383" y="1871412"/>
            <a:chExt cx="5412717" cy="45851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E171123-7759-45CE-A521-BB2832D6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5925" y="1871412"/>
              <a:ext cx="3686175" cy="2914650"/>
            </a:xfrm>
            <a:prstGeom prst="rect">
              <a:avLst/>
            </a:prstGeom>
          </p:spPr>
        </p:pic>
        <p:pic>
          <p:nvPicPr>
            <p:cNvPr id="22" name="그림 21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4757510-EE53-41E8-88E9-A5792839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83" y="3959416"/>
              <a:ext cx="2497130" cy="249713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7AAEC3-56C0-4EB7-A168-A5FED294302B}"/>
              </a:ext>
            </a:extLst>
          </p:cNvPr>
          <p:cNvSpPr txBox="1"/>
          <p:nvPr/>
        </p:nvSpPr>
        <p:spPr>
          <a:xfrm>
            <a:off x="3961640" y="2083883"/>
            <a:ext cx="1591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리얼후기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1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일차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EDC3F1-0607-412C-80E4-775FEF7D98D5}"/>
              </a:ext>
            </a:extLst>
          </p:cNvPr>
          <p:cNvSpPr txBox="1"/>
          <p:nvPr/>
        </p:nvSpPr>
        <p:spPr>
          <a:xfrm>
            <a:off x="3961640" y="4861793"/>
            <a:ext cx="159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리얼후기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 </a:t>
            </a:r>
            <a:r>
              <a:rPr lang="en-US" altLang="ko-KR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5</a:t>
            </a:r>
            <a:r>
              <a:rPr lang="ko-KR" altLang="en-US" sz="1600" dirty="0">
                <a:latin typeface="만화진흥원체" panose="020B0503000000000000" pitchFamily="50" charset="-127"/>
                <a:ea typeface="만화진흥원체" panose="020B0503000000000000" pitchFamily="50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0553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837152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AWS Lambda + Amazon </a:t>
            </a:r>
            <a:r>
              <a:rPr lang="en-US" altLang="ko-KR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EventBridge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13" name="Picture 2" descr="AWS Lambda 함수">
            <a:extLst>
              <a:ext uri="{FF2B5EF4-FFF2-40B4-BE49-F238E27FC236}">
                <a16:creationId xmlns:a16="http://schemas.microsoft.com/office/drawing/2014/main" id="{3B7F5AD7-AF36-4529-A2F6-0585FEC1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088" y="2709862"/>
            <a:ext cx="1819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 EventBridge Integration | RudderStack Customer Data Platform">
            <a:extLst>
              <a:ext uri="{FF2B5EF4-FFF2-40B4-BE49-F238E27FC236}">
                <a16:creationId xmlns:a16="http://schemas.microsoft.com/office/drawing/2014/main" id="{2E2BAA5F-1A19-4D44-987A-88D6431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93" y="24764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B97FD-3DA0-4DC5-A0E0-67C1978A1A4A}"/>
              </a:ext>
            </a:extLst>
          </p:cNvPr>
          <p:cNvSpPr txBox="1"/>
          <p:nvPr/>
        </p:nvSpPr>
        <p:spPr>
          <a:xfrm>
            <a:off x="2037392" y="4145374"/>
            <a:ext cx="341866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AWS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Lambda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334F3-D19E-4E86-892C-2B62AA50F54A}"/>
              </a:ext>
            </a:extLst>
          </p:cNvPr>
          <p:cNvSpPr txBox="1"/>
          <p:nvPr/>
        </p:nvSpPr>
        <p:spPr>
          <a:xfrm>
            <a:off x="6542959" y="4145374"/>
            <a:ext cx="341866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en-US" altLang="ko-KR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EventBridge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76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308481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AWS Lambda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13" name="Picture 2" descr="AWS Lambda 함수">
            <a:extLst>
              <a:ext uri="{FF2B5EF4-FFF2-40B4-BE49-F238E27FC236}">
                <a16:creationId xmlns:a16="http://schemas.microsoft.com/office/drawing/2014/main" id="{3B7F5AD7-AF36-4529-A2F6-0585FEC1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0" y="2355920"/>
            <a:ext cx="1819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57B3B-EF8B-44C9-86DB-77D073F121E8}"/>
              </a:ext>
            </a:extLst>
          </p:cNvPr>
          <p:cNvSpPr txBox="1"/>
          <p:nvPr/>
        </p:nvSpPr>
        <p:spPr>
          <a:xfrm>
            <a:off x="747460" y="4145375"/>
            <a:ext cx="191585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서버리스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97C0A-7242-4A79-9953-4742365AB7A4}"/>
              </a:ext>
            </a:extLst>
          </p:cNvPr>
          <p:cNvSpPr txBox="1"/>
          <p:nvPr/>
        </p:nvSpPr>
        <p:spPr>
          <a:xfrm>
            <a:off x="5582940" y="4145375"/>
            <a:ext cx="181927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확장성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7859D-3291-4875-96A1-2F1D53090CB9}"/>
              </a:ext>
            </a:extLst>
          </p:cNvPr>
          <p:cNvSpPr txBox="1"/>
          <p:nvPr/>
        </p:nvSpPr>
        <p:spPr>
          <a:xfrm>
            <a:off x="7906038" y="4145375"/>
            <a:ext cx="389614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손쉬운 </a:t>
            </a:r>
            <a:r>
              <a:rPr lang="ko-KR" altLang="en-US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백엔드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6EA139-A945-409B-BEA7-D69DF566AFA7}"/>
              </a:ext>
            </a:extLst>
          </p:cNvPr>
          <p:cNvSpPr txBox="1"/>
          <p:nvPr/>
        </p:nvSpPr>
        <p:spPr>
          <a:xfrm>
            <a:off x="1357194" y="5398216"/>
            <a:ext cx="967126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https://aws.amazon.com/ko/serverless/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50A02-4457-4325-B979-F133C32DFC54}"/>
              </a:ext>
            </a:extLst>
          </p:cNvPr>
          <p:cNvSpPr txBox="1"/>
          <p:nvPr/>
        </p:nvSpPr>
        <p:spPr>
          <a:xfrm>
            <a:off x="3167139" y="4145375"/>
            <a:ext cx="191585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코드지원</a:t>
            </a:r>
          </a:p>
        </p:txBody>
      </p:sp>
    </p:spTree>
    <p:extLst>
      <p:ext uri="{BB962C8B-B14F-4D97-AF65-F5344CB8AC3E}">
        <p14:creationId xmlns:p14="http://schemas.microsoft.com/office/powerpoint/2010/main" val="8191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6829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88948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Amazon </a:t>
            </a:r>
            <a:r>
              <a:rPr lang="en-US" altLang="ko-KR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EventBridge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078" name="Picture 6" descr="Amazon EventBridge Integration | RudderStack Customer Data Platform">
            <a:extLst>
              <a:ext uri="{FF2B5EF4-FFF2-40B4-BE49-F238E27FC236}">
                <a16:creationId xmlns:a16="http://schemas.microsoft.com/office/drawing/2014/main" id="{2E2BAA5F-1A19-4D44-987A-88D6431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9" y="20654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82F2-67D6-4889-B78A-EEECA07B9F83}"/>
              </a:ext>
            </a:extLst>
          </p:cNvPr>
          <p:cNvSpPr txBox="1"/>
          <p:nvPr/>
        </p:nvSpPr>
        <p:spPr>
          <a:xfrm>
            <a:off x="721813" y="4321601"/>
            <a:ext cx="240453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SaaS 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9107-2BB5-4A6D-8A65-8734FEE99982}"/>
              </a:ext>
            </a:extLst>
          </p:cNvPr>
          <p:cNvSpPr txBox="1"/>
          <p:nvPr/>
        </p:nvSpPr>
        <p:spPr>
          <a:xfrm>
            <a:off x="3751328" y="4321601"/>
            <a:ext cx="470137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이벤트 기반 아키텍처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D8D32-EB4E-48C8-B4C2-2D48F29B9A07}"/>
              </a:ext>
            </a:extLst>
          </p:cNvPr>
          <p:cNvSpPr txBox="1"/>
          <p:nvPr/>
        </p:nvSpPr>
        <p:spPr>
          <a:xfrm>
            <a:off x="8985607" y="4321601"/>
            <a:ext cx="257665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코드 최소화</a:t>
            </a:r>
          </a:p>
        </p:txBody>
      </p:sp>
    </p:spTree>
    <p:extLst>
      <p:ext uri="{BB962C8B-B14F-4D97-AF65-F5344CB8AC3E}">
        <p14:creationId xmlns:p14="http://schemas.microsoft.com/office/powerpoint/2010/main" val="287032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6829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88948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Amazon </a:t>
            </a:r>
            <a:r>
              <a:rPr lang="en-US" altLang="ko-KR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EventBridge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078" name="Picture 6" descr="Amazon EventBridge Integration | RudderStack Customer Data Platform">
            <a:extLst>
              <a:ext uri="{FF2B5EF4-FFF2-40B4-BE49-F238E27FC236}">
                <a16:creationId xmlns:a16="http://schemas.microsoft.com/office/drawing/2014/main" id="{2E2BAA5F-1A19-4D44-987A-88D6431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9" y="20654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82F2-67D6-4889-B78A-EEECA07B9F83}"/>
              </a:ext>
            </a:extLst>
          </p:cNvPr>
          <p:cNvSpPr txBox="1"/>
          <p:nvPr/>
        </p:nvSpPr>
        <p:spPr>
          <a:xfrm>
            <a:off x="721813" y="4321601"/>
            <a:ext cx="240453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SaaS </a:t>
            </a:r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D9107-2BB5-4A6D-8A65-8734FEE99982}"/>
              </a:ext>
            </a:extLst>
          </p:cNvPr>
          <p:cNvSpPr txBox="1"/>
          <p:nvPr/>
        </p:nvSpPr>
        <p:spPr>
          <a:xfrm>
            <a:off x="3751328" y="4321601"/>
            <a:ext cx="470137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이벤트 기반 아키텍처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D8D32-EB4E-48C8-B4C2-2D48F29B9A07}"/>
              </a:ext>
            </a:extLst>
          </p:cNvPr>
          <p:cNvSpPr txBox="1"/>
          <p:nvPr/>
        </p:nvSpPr>
        <p:spPr>
          <a:xfrm>
            <a:off x="8985607" y="4321601"/>
            <a:ext cx="257665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코드 최소화</a:t>
            </a:r>
          </a:p>
        </p:txBody>
      </p:sp>
    </p:spTree>
    <p:extLst>
      <p:ext uri="{BB962C8B-B14F-4D97-AF65-F5344CB8AC3E}">
        <p14:creationId xmlns:p14="http://schemas.microsoft.com/office/powerpoint/2010/main" val="207719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E302E7E-07EC-4A9F-96BF-4B79212CBA1D}"/>
              </a:ext>
            </a:extLst>
          </p:cNvPr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우리들의 친구 </a:t>
            </a:r>
            <a:r>
              <a:rPr lang="en-US" altLang="ko-KR" sz="4000" i="1" dirty="0" err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889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GoLang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5126" name="Picture 6" descr="Golang 함수정리">
            <a:extLst>
              <a:ext uri="{FF2B5EF4-FFF2-40B4-BE49-F238E27FC236}">
                <a16:creationId xmlns:a16="http://schemas.microsoft.com/office/drawing/2014/main" id="{8059EC44-925D-4AAA-B6C9-948D7A54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42832"/>
            <a:ext cx="8763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5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BF7D3-62ED-4C94-98C4-EEC59EEF3B66}"/>
              </a:ext>
            </a:extLst>
          </p:cNvPr>
          <p:cNvSpPr/>
          <p:nvPr/>
        </p:nvSpPr>
        <p:spPr>
          <a:xfrm>
            <a:off x="96828" y="1289785"/>
            <a:ext cx="11998341" cy="536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D1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78733"/>
            <a:ext cx="694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71EE1-53D2-4BC4-BCC7-442689F78E8A}"/>
              </a:ext>
            </a:extLst>
          </p:cNvPr>
          <p:cNvSpPr txBox="1"/>
          <p:nvPr/>
        </p:nvSpPr>
        <p:spPr>
          <a:xfrm>
            <a:off x="1267604" y="230719"/>
            <a:ext cx="358463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r>
              <a:rPr lang="ko-KR" altLang="en-US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람다를 설정 하자</a:t>
            </a:r>
            <a:r>
              <a:rPr lang="en-US" altLang="ko-KR" sz="4000" i="1" dirty="0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endParaRPr lang="ko-KR" altLang="en-US" sz="4000" i="1" dirty="0">
              <a:ln w="28575">
                <a:solidFill>
                  <a:srgbClr val="173A4D"/>
                </a:solidFill>
              </a:ln>
              <a:solidFill>
                <a:schemeClr val="accent4"/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42EE24-E563-44FA-A606-1FB21AF29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4" y="1570899"/>
            <a:ext cx="10893619" cy="4799043"/>
          </a:xfrm>
          <a:prstGeom prst="rect">
            <a:avLst/>
          </a:prstGeom>
        </p:spPr>
      </p:pic>
      <p:pic>
        <p:nvPicPr>
          <p:cNvPr id="1026" name="Picture 2" descr="Go] Golang에서 Interface 알아보기">
            <a:extLst>
              <a:ext uri="{FF2B5EF4-FFF2-40B4-BE49-F238E27FC236}">
                <a16:creationId xmlns:a16="http://schemas.microsoft.com/office/drawing/2014/main" id="{A36E2934-E882-476B-9AAB-273A44D8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013" y="4828512"/>
            <a:ext cx="2644335" cy="137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2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804</Words>
  <Application>Microsoft Office PowerPoint</Application>
  <PresentationFormat>와이드스크린</PresentationFormat>
  <Paragraphs>185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넥슨 풋볼고딕 B</vt:lpstr>
      <vt:lpstr>만화진흥원체</vt:lpstr>
      <vt:lpstr>여기어때 잘난체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김민태</cp:lastModifiedBy>
  <cp:revision>221</cp:revision>
  <dcterms:created xsi:type="dcterms:W3CDTF">2019-10-10T00:25:57Z</dcterms:created>
  <dcterms:modified xsi:type="dcterms:W3CDTF">2021-03-08T10:39:20Z</dcterms:modified>
</cp:coreProperties>
</file>